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354"/>
    <p:restoredTop sz="78795"/>
  </p:normalViewPr>
  <p:slideViewPr>
    <p:cSldViewPr snapToGrid="0" snapToObjects="1">
      <p:cViewPr varScale="1">
        <p:scale>
          <a:sx n="179" d="100"/>
          <a:sy n="179" d="100"/>
        </p:scale>
        <p:origin x="244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A690B-E1EF-4B4C-A0AE-1A1ED61FE871}" type="datetimeFigureOut">
              <a:rPr lang="en-US" smtClean="0"/>
              <a:t>8/11/22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1526D-F141-274D-97FB-3113B9B0EB5A}" type="slidenum">
              <a:rPr lang="en-US" smtClean="0"/>
              <a:t>‹#›</a:t>
            </a:fld>
            <a:endParaRPr lang="en-US"/>
          </a:p>
        </p:txBody>
      </p:sp>
    </p:spTree>
    <p:extLst>
      <p:ext uri="{BB962C8B-B14F-4D97-AF65-F5344CB8AC3E}">
        <p14:creationId xmlns:p14="http://schemas.microsoft.com/office/powerpoint/2010/main" val="3178837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My name is Keiuntae Smith and welcome to my presentation on House Price Prediction.</a:t>
            </a:r>
          </a:p>
        </p:txBody>
      </p:sp>
      <p:sp>
        <p:nvSpPr>
          <p:cNvPr id="4" name="Slide Number Placeholder 3"/>
          <p:cNvSpPr>
            <a:spLocks noGrp="1"/>
          </p:cNvSpPr>
          <p:nvPr>
            <p:ph type="sldNum" sz="quarter" idx="5"/>
          </p:nvPr>
        </p:nvSpPr>
        <p:spPr/>
        <p:txBody>
          <a:bodyPr/>
          <a:lstStyle/>
          <a:p>
            <a:fld id="{93F1526D-F141-274D-97FB-3113B9B0EB5A}" type="slidenum">
              <a:rPr lang="en-US" smtClean="0"/>
              <a:t>1</a:t>
            </a:fld>
            <a:endParaRPr lang="en-US"/>
          </a:p>
        </p:txBody>
      </p:sp>
    </p:spTree>
    <p:extLst>
      <p:ext uri="{BB962C8B-B14F-4D97-AF65-F5344CB8AC3E}">
        <p14:creationId xmlns:p14="http://schemas.microsoft.com/office/powerpoint/2010/main" val="221267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I had to split the data into a training and test set. The X and y variables were defined and were consequently split into train and test by using the </a:t>
            </a:r>
            <a:r>
              <a:rPr lang="en-US" sz="1200" kern="1200" dirty="0" err="1">
                <a:solidFill>
                  <a:schemeClr val="tx1"/>
                </a:solidFill>
                <a:effectLst/>
                <a:latin typeface="+mn-lt"/>
                <a:ea typeface="+mn-ea"/>
                <a:cs typeface="+mn-cs"/>
              </a:rPr>
              <a:t>train_test_split</a:t>
            </a:r>
            <a:r>
              <a:rPr lang="en-US" sz="1200" kern="1200" dirty="0">
                <a:solidFill>
                  <a:schemeClr val="tx1"/>
                </a:solidFill>
                <a:effectLst/>
                <a:latin typeface="+mn-lt"/>
                <a:ea typeface="+mn-ea"/>
                <a:cs typeface="+mn-cs"/>
              </a:rPr>
              <a:t> function.  At this point, a model is ready to be built and evaluated.  I </a:t>
            </a:r>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10</a:t>
            </a:fld>
            <a:endParaRPr lang="en-US"/>
          </a:p>
        </p:txBody>
      </p:sp>
    </p:spTree>
    <p:extLst>
      <p:ext uri="{BB962C8B-B14F-4D97-AF65-F5344CB8AC3E}">
        <p14:creationId xmlns:p14="http://schemas.microsoft.com/office/powerpoint/2010/main" val="315357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the build a model phase of this analysis, I chose to use linear regression models because they have become the proven way to scientifically and reliably predict the future.  The three linear algorithms I preferred were Ordinal Least Square, Lasso, and Ridge.  I chose three so that I can compare the three to each other for superiority. </a:t>
            </a:r>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11</a:t>
            </a:fld>
            <a:endParaRPr lang="en-US"/>
          </a:p>
        </p:txBody>
      </p:sp>
    </p:spTree>
    <p:extLst>
      <p:ext uri="{BB962C8B-B14F-4D97-AF65-F5344CB8AC3E}">
        <p14:creationId xmlns:p14="http://schemas.microsoft.com/office/powerpoint/2010/main" val="195684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evaluation process, I chose to use the following metrics to evaluate the results generated: explained variance score metric and the r2 squared metric.</a:t>
            </a:r>
            <a:r>
              <a:rPr lang="en-US" dirty="0">
                <a:effectLst/>
              </a:rPr>
              <a:t> </a:t>
            </a:r>
            <a:r>
              <a:rPr lang="en-US" sz="1200" kern="1200" dirty="0">
                <a:solidFill>
                  <a:schemeClr val="tx1"/>
                </a:solidFill>
                <a:effectLst/>
                <a:latin typeface="+mn-lt"/>
                <a:ea typeface="+mn-ea"/>
                <a:cs typeface="+mn-cs"/>
              </a:rPr>
              <a:t>To my surprise all three algorithms produced pretty much the same results.  This communicates to me that all the models I chose performed fairly well on this particular dataset.  </a:t>
            </a:r>
          </a:p>
          <a:p>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12</a:t>
            </a:fld>
            <a:endParaRPr lang="en-US"/>
          </a:p>
        </p:txBody>
      </p:sp>
    </p:spTree>
    <p:extLst>
      <p:ext uri="{BB962C8B-B14F-4D97-AF65-F5344CB8AC3E}">
        <p14:creationId xmlns:p14="http://schemas.microsoft.com/office/powerpoint/2010/main" val="1629976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conclusion, I would like to end with some of the lessons that I have learned through this process was: </a:t>
            </a:r>
          </a:p>
          <a:p>
            <a:pPr marL="171450" indent="-171450">
              <a:buFont typeface="Arial" panose="020B0604020202020204" pitchFamily="34" charset="0"/>
              <a:buChar char="•"/>
            </a:pPr>
            <a:r>
              <a:rPr lang="en-US" dirty="0"/>
              <a:t>Good exploratory data analysis is necessary before implementing a model </a:t>
            </a:r>
          </a:p>
          <a:p>
            <a:pPr marL="171450" indent="-171450">
              <a:buFont typeface="Arial" panose="020B0604020202020204" pitchFamily="34" charset="0"/>
              <a:buChar char="•"/>
            </a:pPr>
            <a:r>
              <a:rPr lang="en-US" dirty="0"/>
              <a:t>Data pre-processing and feature engineering can be beneficial in transforming data for a smooth implementation </a:t>
            </a:r>
          </a:p>
          <a:p>
            <a:pPr marL="171450" indent="-171450">
              <a:buFont typeface="Arial" panose="020B0604020202020204" pitchFamily="34" charset="0"/>
              <a:buChar char="•"/>
            </a:pPr>
            <a:r>
              <a:rPr lang="en-US" dirty="0"/>
              <a:t>Linear regression is expeditious, interpretable and well understood </a:t>
            </a:r>
          </a:p>
        </p:txBody>
      </p:sp>
      <p:sp>
        <p:nvSpPr>
          <p:cNvPr id="4" name="Slide Number Placeholder 3"/>
          <p:cNvSpPr>
            <a:spLocks noGrp="1"/>
          </p:cNvSpPr>
          <p:nvPr>
            <p:ph type="sldNum" sz="quarter" idx="5"/>
          </p:nvPr>
        </p:nvSpPr>
        <p:spPr/>
        <p:txBody>
          <a:bodyPr/>
          <a:lstStyle/>
          <a:p>
            <a:fld id="{93F1526D-F141-274D-97FB-3113B9B0EB5A}" type="slidenum">
              <a:rPr lang="en-US" smtClean="0"/>
              <a:t>13</a:t>
            </a:fld>
            <a:endParaRPr lang="en-US"/>
          </a:p>
        </p:txBody>
      </p:sp>
    </p:spTree>
    <p:extLst>
      <p:ext uri="{BB962C8B-B14F-4D97-AF65-F5344CB8AC3E}">
        <p14:creationId xmlns:p14="http://schemas.microsoft.com/office/powerpoint/2010/main" val="3224388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concludes my presentation.  I hope you enjoyed  and learned from my housing prediction analysis. </a:t>
            </a:r>
          </a:p>
        </p:txBody>
      </p:sp>
      <p:sp>
        <p:nvSpPr>
          <p:cNvPr id="4" name="Slide Number Placeholder 3"/>
          <p:cNvSpPr>
            <a:spLocks noGrp="1"/>
          </p:cNvSpPr>
          <p:nvPr>
            <p:ph type="sldNum" sz="quarter" idx="5"/>
          </p:nvPr>
        </p:nvSpPr>
        <p:spPr/>
        <p:txBody>
          <a:bodyPr/>
          <a:lstStyle/>
          <a:p>
            <a:fld id="{93F1526D-F141-274D-97FB-3113B9B0EB5A}" type="slidenum">
              <a:rPr lang="en-US" smtClean="0"/>
              <a:t>14</a:t>
            </a:fld>
            <a:endParaRPr lang="en-US"/>
          </a:p>
        </p:txBody>
      </p:sp>
    </p:spTree>
    <p:extLst>
      <p:ext uri="{BB962C8B-B14F-4D97-AF65-F5344CB8AC3E}">
        <p14:creationId xmlns:p14="http://schemas.microsoft.com/office/powerpoint/2010/main" val="2711725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is outlined by the following content: </a:t>
            </a:r>
          </a:p>
          <a:p>
            <a:pPr marL="171450" indent="-171450">
              <a:buFont typeface="Arial" panose="020B0604020202020204" pitchFamily="34" charset="0"/>
              <a:buChar char="•"/>
            </a:pPr>
            <a:r>
              <a:rPr lang="en-US" dirty="0"/>
              <a:t>Problem Statement</a:t>
            </a:r>
          </a:p>
          <a:p>
            <a:pPr marL="171450" indent="-171450">
              <a:buFont typeface="Arial" panose="020B0604020202020204" pitchFamily="34" charset="0"/>
              <a:buChar char="•"/>
            </a:pPr>
            <a:r>
              <a:rPr lang="en-US" dirty="0"/>
              <a:t>Intended Audience and Importance</a:t>
            </a:r>
          </a:p>
          <a:p>
            <a:pPr marL="171450" indent="-171450">
              <a:buFont typeface="Arial" panose="020B0604020202020204" pitchFamily="34" charset="0"/>
              <a:buChar char="•"/>
            </a:pPr>
            <a:r>
              <a:rPr lang="en-US" dirty="0"/>
              <a:t>Dataset Details</a:t>
            </a:r>
          </a:p>
          <a:p>
            <a:pPr marL="171450" indent="-171450">
              <a:buFont typeface="Arial" panose="020B0604020202020204" pitchFamily="34" charset="0"/>
              <a:buChar char="•"/>
            </a:pPr>
            <a:r>
              <a:rPr lang="en-US" dirty="0"/>
              <a:t>Data Preparation</a:t>
            </a:r>
          </a:p>
          <a:p>
            <a:pPr marL="171450" indent="-171450">
              <a:buFont typeface="Arial" panose="020B0604020202020204" pitchFamily="34" charset="0"/>
              <a:buChar char="•"/>
            </a:pPr>
            <a:r>
              <a:rPr lang="en-US" dirty="0"/>
              <a:t>Exploratory Data Analysis</a:t>
            </a:r>
          </a:p>
          <a:p>
            <a:pPr marL="171450" indent="-171450">
              <a:buFont typeface="Arial" panose="020B0604020202020204" pitchFamily="34" charset="0"/>
              <a:buChar char="•"/>
            </a:pPr>
            <a:r>
              <a:rPr lang="en-US" dirty="0"/>
              <a:t>Split Data for Modeling</a:t>
            </a:r>
          </a:p>
          <a:p>
            <a:pPr marL="171450" indent="-171450">
              <a:buFont typeface="Arial" panose="020B0604020202020204" pitchFamily="34" charset="0"/>
              <a:buChar char="•"/>
            </a:pPr>
            <a:r>
              <a:rPr lang="en-US" dirty="0"/>
              <a:t>Modeling and Evaluations</a:t>
            </a:r>
          </a:p>
          <a:p>
            <a:pPr marL="171450" indent="-171450">
              <a:buFont typeface="Arial" panose="020B0604020202020204" pitchFamily="34" charset="0"/>
              <a:buChar char="•"/>
            </a:pPr>
            <a:r>
              <a:rPr lang="en-US" dirty="0"/>
              <a:t>Lessons Learned</a:t>
            </a:r>
          </a:p>
        </p:txBody>
      </p:sp>
      <p:sp>
        <p:nvSpPr>
          <p:cNvPr id="4" name="Slide Number Placeholder 3"/>
          <p:cNvSpPr>
            <a:spLocks noGrp="1"/>
          </p:cNvSpPr>
          <p:nvPr>
            <p:ph type="sldNum" sz="quarter" idx="5"/>
          </p:nvPr>
        </p:nvSpPr>
        <p:spPr/>
        <p:txBody>
          <a:bodyPr/>
          <a:lstStyle/>
          <a:p>
            <a:fld id="{93F1526D-F141-274D-97FB-3113B9B0EB5A}" type="slidenum">
              <a:rPr lang="en-US" smtClean="0"/>
              <a:t>2</a:t>
            </a:fld>
            <a:endParaRPr lang="en-US"/>
          </a:p>
        </p:txBody>
      </p:sp>
    </p:spTree>
    <p:extLst>
      <p:ext uri="{BB962C8B-B14F-4D97-AF65-F5344CB8AC3E}">
        <p14:creationId xmlns:p14="http://schemas.microsoft.com/office/powerpoint/2010/main" val="6666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House Price prediction is an important element to drive Real Estate efficiency. For the purposes of this predictive analysis project, I would like to examine if there is a dependable process through machine learning to predict the house sale price and what variables are important during this data analysis process. In simpler terms, I want to generate a formula on specific features that will provide me the price or estimate price of the house.</a:t>
            </a:r>
          </a:p>
          <a:p>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3</a:t>
            </a:fld>
            <a:endParaRPr lang="en-US"/>
          </a:p>
        </p:txBody>
      </p:sp>
    </p:spTree>
    <p:extLst>
      <p:ext uri="{BB962C8B-B14F-4D97-AF65-F5344CB8AC3E}">
        <p14:creationId xmlns:p14="http://schemas.microsoft.com/office/powerpoint/2010/main" val="324519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earlier times, House prices were determined by calculating the acquiring and selling price in a locality. A House Price prediction model could be extremely beneficial for filling in the information gap and improve Real Estate efficiency. “An accurate forecast on the house price is important to prospective homeowners, appraisers, developers, tax assessors, investors, and other real estate’s market participants, such as mortgage lenders and insurers” (Begum, </a:t>
            </a:r>
            <a:r>
              <a:rPr lang="en-US" sz="1200" kern="1200" dirty="0" err="1">
                <a:solidFill>
                  <a:schemeClr val="tx1"/>
                </a:solidFill>
                <a:effectLst/>
                <a:latin typeface="+mn-lt"/>
                <a:ea typeface="+mn-ea"/>
                <a:cs typeface="+mn-cs"/>
              </a:rPr>
              <a:t>Kheya</a:t>
            </a:r>
            <a:r>
              <a:rPr lang="en-US" sz="1200" kern="1200" dirty="0">
                <a:solidFill>
                  <a:schemeClr val="tx1"/>
                </a:solidFill>
                <a:effectLst/>
                <a:latin typeface="+mn-lt"/>
                <a:ea typeface="+mn-ea"/>
                <a:cs typeface="+mn-cs"/>
              </a:rPr>
              <a:t>, &amp; Rahman, 2022). This can be an important algorithm for homebuyers and home developers to take advantage of. Homebuyers will be able to arrange the right time to purchase a house and developers can have a better way to determine the selling price of a house.  It could assist in eliminating some of the guess work involved in the real estate industry. </a:t>
            </a:r>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4</a:t>
            </a:fld>
            <a:endParaRPr lang="en-US"/>
          </a:p>
        </p:txBody>
      </p:sp>
    </p:spTree>
    <p:extLst>
      <p:ext uri="{BB962C8B-B14F-4D97-AF65-F5344CB8AC3E}">
        <p14:creationId xmlns:p14="http://schemas.microsoft.com/office/powerpoint/2010/main" val="125956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will be using a housing dataset from Kaggle that examines data from various cities with several attributes.  The attributes included for my analysis is as follows: </a:t>
            </a:r>
          </a:p>
          <a:p>
            <a:pPr lvl="0"/>
            <a:r>
              <a:rPr lang="en-US" sz="1200" kern="1200" dirty="0">
                <a:solidFill>
                  <a:schemeClr val="tx1"/>
                </a:solidFill>
                <a:effectLst/>
                <a:latin typeface="+mn-lt"/>
                <a:ea typeface="+mn-ea"/>
                <a:cs typeface="+mn-cs"/>
              </a:rPr>
              <a:t>ID</a:t>
            </a:r>
          </a:p>
          <a:p>
            <a:pPr lvl="0"/>
            <a:r>
              <a:rPr lang="en-US" sz="1200" kern="1200" dirty="0">
                <a:solidFill>
                  <a:schemeClr val="tx1"/>
                </a:solidFill>
                <a:effectLst/>
                <a:latin typeface="+mn-lt"/>
                <a:ea typeface="+mn-ea"/>
                <a:cs typeface="+mn-cs"/>
              </a:rPr>
              <a:t>Date</a:t>
            </a:r>
          </a:p>
          <a:p>
            <a:pPr lvl="0"/>
            <a:r>
              <a:rPr lang="en-US" sz="1200" kern="1200" dirty="0">
                <a:solidFill>
                  <a:schemeClr val="tx1"/>
                </a:solidFill>
                <a:effectLst/>
                <a:latin typeface="+mn-lt"/>
                <a:ea typeface="+mn-ea"/>
                <a:cs typeface="+mn-cs"/>
              </a:rPr>
              <a:t>Masonry Veneer Area</a:t>
            </a:r>
          </a:p>
          <a:p>
            <a:pPr lvl="0"/>
            <a:r>
              <a:rPr lang="en-US" sz="1200" kern="1200" dirty="0">
                <a:solidFill>
                  <a:schemeClr val="tx1"/>
                </a:solidFill>
                <a:effectLst/>
                <a:latin typeface="+mn-lt"/>
                <a:ea typeface="+mn-ea"/>
                <a:cs typeface="+mn-cs"/>
              </a:rPr>
              <a:t>Basement Unfinished Square Foot</a:t>
            </a:r>
          </a:p>
          <a:p>
            <a:pPr lvl="0"/>
            <a:r>
              <a:rPr lang="en-US" sz="1200" kern="1200" dirty="0">
                <a:solidFill>
                  <a:schemeClr val="tx1"/>
                </a:solidFill>
                <a:effectLst/>
                <a:latin typeface="+mn-lt"/>
                <a:ea typeface="+mn-ea"/>
                <a:cs typeface="+mn-cs"/>
              </a:rPr>
              <a:t>Total Basement Square Foot</a:t>
            </a:r>
          </a:p>
          <a:p>
            <a:pPr lvl="0"/>
            <a:r>
              <a:rPr lang="en-US" sz="1200" kern="1200" dirty="0">
                <a:solidFill>
                  <a:schemeClr val="tx1"/>
                </a:solidFill>
                <a:effectLst/>
                <a:latin typeface="+mn-lt"/>
                <a:ea typeface="+mn-ea"/>
                <a:cs typeface="+mn-cs"/>
              </a:rPr>
              <a:t>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Floor Square Foot</a:t>
            </a:r>
          </a:p>
          <a:p>
            <a:pPr lvl="0"/>
            <a:r>
              <a:rPr lang="en-US" sz="1200" kern="1200" dirty="0">
                <a:solidFill>
                  <a:schemeClr val="tx1"/>
                </a:solidFill>
                <a:effectLst/>
                <a:latin typeface="+mn-lt"/>
                <a:ea typeface="+mn-ea"/>
                <a:cs typeface="+mn-cs"/>
              </a:rPr>
              <a:t>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Floor Square Foot</a:t>
            </a:r>
          </a:p>
          <a:p>
            <a:pPr lvl="0"/>
            <a:r>
              <a:rPr lang="en-US" sz="1200" kern="1200" dirty="0">
                <a:solidFill>
                  <a:schemeClr val="tx1"/>
                </a:solidFill>
                <a:effectLst/>
                <a:latin typeface="+mn-lt"/>
                <a:ea typeface="+mn-ea"/>
                <a:cs typeface="+mn-cs"/>
              </a:rPr>
              <a:t>Above Ground living Area</a:t>
            </a:r>
          </a:p>
          <a:p>
            <a:pPr lvl="0"/>
            <a:r>
              <a:rPr lang="en-US" sz="1200" kern="1200" dirty="0">
                <a:solidFill>
                  <a:schemeClr val="tx1"/>
                </a:solidFill>
                <a:effectLst/>
                <a:latin typeface="+mn-lt"/>
                <a:ea typeface="+mn-ea"/>
                <a:cs typeface="+mn-cs"/>
              </a:rPr>
              <a:t>Garage Area</a:t>
            </a:r>
          </a:p>
          <a:p>
            <a:pPr lvl="0"/>
            <a:r>
              <a:rPr lang="en-US" sz="1200" kern="1200" dirty="0">
                <a:solidFill>
                  <a:schemeClr val="tx1"/>
                </a:solidFill>
                <a:effectLst/>
                <a:latin typeface="+mn-lt"/>
                <a:ea typeface="+mn-ea"/>
                <a:cs typeface="+mn-cs"/>
              </a:rPr>
              <a:t>Wood Deck Square Foot</a:t>
            </a:r>
          </a:p>
          <a:p>
            <a:pPr lvl="0"/>
            <a:r>
              <a:rPr lang="en-US" sz="1200" kern="1200" dirty="0">
                <a:solidFill>
                  <a:schemeClr val="tx1"/>
                </a:solidFill>
                <a:effectLst/>
                <a:latin typeface="+mn-lt"/>
                <a:ea typeface="+mn-ea"/>
                <a:cs typeface="+mn-cs"/>
              </a:rPr>
              <a:t>Open Porch Square Foot</a:t>
            </a:r>
          </a:p>
          <a:p>
            <a:pPr lvl="0"/>
            <a:r>
              <a:rPr lang="en-US" sz="1200" kern="1200" dirty="0">
                <a:solidFill>
                  <a:schemeClr val="tx1"/>
                </a:solidFill>
                <a:effectLst/>
                <a:latin typeface="+mn-lt"/>
                <a:ea typeface="+mn-ea"/>
                <a:cs typeface="+mn-cs"/>
              </a:rPr>
              <a:t>Sale Price </a:t>
            </a:r>
          </a:p>
          <a:p>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5</a:t>
            </a:fld>
            <a:endParaRPr lang="en-US"/>
          </a:p>
        </p:txBody>
      </p:sp>
    </p:spTree>
    <p:extLst>
      <p:ext uri="{BB962C8B-B14F-4D97-AF65-F5344CB8AC3E}">
        <p14:creationId xmlns:p14="http://schemas.microsoft.com/office/powerpoint/2010/main" val="12069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prepare this dataset, I had to transform the dataframe a bit to make it more acceptable.  The first step in conducting this transformation was to isolate the ID and set is as the index.  Next, I had to remove all the null values contained in the dataset by using the </a:t>
            </a:r>
            <a:r>
              <a:rPr lang="en-US" sz="1200" kern="1200" dirty="0" err="1">
                <a:solidFill>
                  <a:schemeClr val="tx1"/>
                </a:solidFill>
                <a:effectLst/>
                <a:latin typeface="+mn-lt"/>
                <a:ea typeface="+mn-ea"/>
                <a:cs typeface="+mn-cs"/>
              </a:rPr>
              <a:t>dropna</a:t>
            </a:r>
            <a:r>
              <a:rPr lang="en-US" sz="1200" kern="1200" dirty="0">
                <a:solidFill>
                  <a:schemeClr val="tx1"/>
                </a:solidFill>
                <a:effectLst/>
                <a:latin typeface="+mn-lt"/>
                <a:ea typeface="+mn-ea"/>
                <a:cs typeface="+mn-cs"/>
              </a:rPr>
              <a:t> function.  This action was followed by identifying any variables that were not of integer type.  After examining the dataframe, using the info() function, I identified one variable that was “float 64”. I converted that variable to an integer to mirror the other variables. </a:t>
            </a:r>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6</a:t>
            </a:fld>
            <a:endParaRPr lang="en-US"/>
          </a:p>
        </p:txBody>
      </p:sp>
    </p:spTree>
    <p:extLst>
      <p:ext uri="{BB962C8B-B14F-4D97-AF65-F5344CB8AC3E}">
        <p14:creationId xmlns:p14="http://schemas.microsoft.com/office/powerpoint/2010/main" val="248858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began by my Exploratory Data Analysis by generating multiple histograms for the selected numerical features. This visualization gives a rough sense of the density of the underlying distribution of the housing data.  </a:t>
            </a:r>
          </a:p>
          <a:p>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7</a:t>
            </a:fld>
            <a:endParaRPr lang="en-US"/>
          </a:p>
        </p:txBody>
      </p:sp>
    </p:spTree>
    <p:extLst>
      <p:ext uri="{BB962C8B-B14F-4D97-AF65-F5344CB8AC3E}">
        <p14:creationId xmlns:p14="http://schemas.microsoft.com/office/powerpoint/2010/main" val="1813143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t>
            </a:r>
            <a:r>
              <a:rPr lang="en-US" sz="1200" kern="1200" dirty="0">
                <a:solidFill>
                  <a:schemeClr val="tx1"/>
                </a:solidFill>
                <a:effectLst/>
                <a:latin typeface="+mn-lt"/>
                <a:ea typeface="+mn-ea"/>
                <a:cs typeface="+mn-cs"/>
              </a:rPr>
              <a:t>I produced a correlation heatmap to illustrate relations between the variables within the dataset.</a:t>
            </a:r>
          </a:p>
          <a:p>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8</a:t>
            </a:fld>
            <a:endParaRPr lang="en-US"/>
          </a:p>
        </p:txBody>
      </p:sp>
    </p:spTree>
    <p:extLst>
      <p:ext uri="{BB962C8B-B14F-4D97-AF65-F5344CB8AC3E}">
        <p14:creationId xmlns:p14="http://schemas.microsoft.com/office/powerpoint/2010/main" val="192195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I manufactured a distribution plot of the Sale Price.  This plot will help visualize the distribution of the Sale Price by combining the functionality from a histogram, rug plot,  and a kde plot. </a:t>
            </a:r>
          </a:p>
          <a:p>
            <a:endParaRPr lang="en-US" dirty="0"/>
          </a:p>
        </p:txBody>
      </p:sp>
      <p:sp>
        <p:nvSpPr>
          <p:cNvPr id="4" name="Slide Number Placeholder 3"/>
          <p:cNvSpPr>
            <a:spLocks noGrp="1"/>
          </p:cNvSpPr>
          <p:nvPr>
            <p:ph type="sldNum" sz="quarter" idx="5"/>
          </p:nvPr>
        </p:nvSpPr>
        <p:spPr/>
        <p:txBody>
          <a:bodyPr/>
          <a:lstStyle/>
          <a:p>
            <a:fld id="{93F1526D-F141-274D-97FB-3113B9B0EB5A}" type="slidenum">
              <a:rPr lang="en-US" smtClean="0"/>
              <a:t>9</a:t>
            </a:fld>
            <a:endParaRPr lang="en-US"/>
          </a:p>
        </p:txBody>
      </p:sp>
    </p:spTree>
    <p:extLst>
      <p:ext uri="{BB962C8B-B14F-4D97-AF65-F5344CB8AC3E}">
        <p14:creationId xmlns:p14="http://schemas.microsoft.com/office/powerpoint/2010/main" val="3401664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6619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40807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46330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072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6162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4147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2301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7032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42321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28953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50000"/>
              <a:lumOff val="5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8/11/22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97453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fld id="{5586B75A-687E-405C-8A0B-8D00578BA2C3}" type="datetimeFigureOut">
              <a:rPr lang="en-US" smtClean="0"/>
              <a:pPr/>
              <a:t>8/11/22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3234762"/>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CB96-05E4-E44B-B235-D7BA7666C680}"/>
              </a:ext>
            </a:extLst>
          </p:cNvPr>
          <p:cNvSpPr>
            <a:spLocks noGrp="1"/>
          </p:cNvSpPr>
          <p:nvPr>
            <p:ph type="ctrTitle"/>
          </p:nvPr>
        </p:nvSpPr>
        <p:spPr/>
        <p:txBody>
          <a:bodyPr/>
          <a:lstStyle/>
          <a:p>
            <a:r>
              <a:rPr lang="en-US" b="1" dirty="0"/>
              <a:t>House Price Prediction</a:t>
            </a:r>
          </a:p>
        </p:txBody>
      </p:sp>
      <p:sp>
        <p:nvSpPr>
          <p:cNvPr id="3" name="Subtitle 2">
            <a:extLst>
              <a:ext uri="{FF2B5EF4-FFF2-40B4-BE49-F238E27FC236}">
                <a16:creationId xmlns:a16="http://schemas.microsoft.com/office/drawing/2014/main" id="{9048F456-AC16-3F47-AEA0-FE6F7179CD15}"/>
              </a:ext>
            </a:extLst>
          </p:cNvPr>
          <p:cNvSpPr>
            <a:spLocks noGrp="1"/>
          </p:cNvSpPr>
          <p:nvPr>
            <p:ph type="subTitle" idx="1"/>
          </p:nvPr>
        </p:nvSpPr>
        <p:spPr>
          <a:xfrm>
            <a:off x="1100015" y="4670246"/>
            <a:ext cx="7285033" cy="1184454"/>
          </a:xfrm>
        </p:spPr>
        <p:txBody>
          <a:bodyPr>
            <a:normAutofit fontScale="92500" lnSpcReduction="10000"/>
          </a:bodyPr>
          <a:lstStyle/>
          <a:p>
            <a:r>
              <a:rPr lang="en-US" dirty="0"/>
              <a:t>Presented by: Keiuntae Smith</a:t>
            </a:r>
          </a:p>
          <a:p>
            <a:r>
              <a:rPr lang="en-US" dirty="0"/>
              <a:t>Course: DSC 630  Predictive Analytics</a:t>
            </a:r>
          </a:p>
          <a:p>
            <a:r>
              <a:rPr lang="en-US" dirty="0"/>
              <a:t>Instructor: Dr. Fadi Alsaleem</a:t>
            </a:r>
          </a:p>
        </p:txBody>
      </p:sp>
    </p:spTree>
    <p:extLst>
      <p:ext uri="{BB962C8B-B14F-4D97-AF65-F5344CB8AC3E}">
        <p14:creationId xmlns:p14="http://schemas.microsoft.com/office/powerpoint/2010/main" val="258548452"/>
      </p:ext>
    </p:extLst>
  </p:cSld>
  <p:clrMapOvr>
    <a:masterClrMapping/>
  </p:clrMapOvr>
  <mc:AlternateContent xmlns:mc="http://schemas.openxmlformats.org/markup-compatibility/2006">
    <mc:Choice xmlns:p14="http://schemas.microsoft.com/office/powerpoint/2010/main" Requires="p14">
      <p:transition spd="slow" p14:dur="2000" advTm="7436"/>
    </mc:Choice>
    <mc:Fallback>
      <p:transition spd="slow" advTm="74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320EF-C38A-F741-8A52-073CBAF15C90}"/>
              </a:ext>
            </a:extLst>
          </p:cNvPr>
          <p:cNvSpPr>
            <a:spLocks noGrp="1"/>
          </p:cNvSpPr>
          <p:nvPr>
            <p:ph type="title"/>
          </p:nvPr>
        </p:nvSpPr>
        <p:spPr/>
        <p:txBody>
          <a:bodyPr/>
          <a:lstStyle/>
          <a:p>
            <a:r>
              <a:rPr lang="en-US" dirty="0"/>
              <a:t>Split Data for Modeling</a:t>
            </a:r>
            <a:br>
              <a:rPr lang="en-US" dirty="0"/>
            </a:br>
            <a:endParaRPr lang="en-US" dirty="0"/>
          </a:p>
        </p:txBody>
      </p:sp>
      <p:sp>
        <p:nvSpPr>
          <p:cNvPr id="3" name="Content Placeholder 2">
            <a:extLst>
              <a:ext uri="{FF2B5EF4-FFF2-40B4-BE49-F238E27FC236}">
                <a16:creationId xmlns:a16="http://schemas.microsoft.com/office/drawing/2014/main" id="{9E29B0B5-2B8B-0141-B8A9-44A66CF1C82F}"/>
              </a:ext>
            </a:extLst>
          </p:cNvPr>
          <p:cNvSpPr>
            <a:spLocks noGrp="1"/>
          </p:cNvSpPr>
          <p:nvPr>
            <p:ph idx="1"/>
          </p:nvPr>
        </p:nvSpPr>
        <p:spPr>
          <a:xfrm>
            <a:off x="3869268" y="864108"/>
            <a:ext cx="7315200" cy="2260092"/>
          </a:xfrm>
        </p:spPr>
        <p:txBody>
          <a:bodyPr/>
          <a:lstStyle/>
          <a:p>
            <a:r>
              <a:rPr lang="en-US" dirty="0"/>
              <a:t>Import the model_selection package from sklearn</a:t>
            </a:r>
          </a:p>
          <a:p>
            <a:pPr lvl="1"/>
            <a:r>
              <a:rPr lang="en-US" b="1" dirty="0">
                <a:solidFill>
                  <a:srgbClr val="00B050"/>
                </a:solidFill>
              </a:rPr>
              <a:t>from</a:t>
            </a:r>
            <a:r>
              <a:rPr lang="en-US" dirty="0"/>
              <a:t>  sklearn.model_selection </a:t>
            </a:r>
            <a:r>
              <a:rPr lang="en-US" b="1" dirty="0">
                <a:solidFill>
                  <a:srgbClr val="00B050"/>
                </a:solidFill>
              </a:rPr>
              <a:t>import</a:t>
            </a:r>
            <a:r>
              <a:rPr lang="en-US" dirty="0"/>
              <a:t>  train_test_split </a:t>
            </a:r>
          </a:p>
          <a:p>
            <a:r>
              <a:rPr lang="en-US" dirty="0"/>
              <a:t>Define “X” variable</a:t>
            </a:r>
          </a:p>
          <a:p>
            <a:r>
              <a:rPr lang="en-US" dirty="0"/>
              <a:t>Define “y” variable</a:t>
            </a:r>
          </a:p>
          <a:p>
            <a:r>
              <a:rPr lang="en-US" dirty="0"/>
              <a:t>Use train_test_split function to split data into training and test sets </a:t>
            </a:r>
          </a:p>
        </p:txBody>
      </p:sp>
      <p:sp>
        <p:nvSpPr>
          <p:cNvPr id="5" name="Rectangle 4">
            <a:extLst>
              <a:ext uri="{FF2B5EF4-FFF2-40B4-BE49-F238E27FC236}">
                <a16:creationId xmlns:a16="http://schemas.microsoft.com/office/drawing/2014/main" id="{D38DE5E0-845B-CC4B-A33C-7F0FF2F7A568}"/>
              </a:ext>
            </a:extLst>
          </p:cNvPr>
          <p:cNvSpPr/>
          <p:nvPr/>
        </p:nvSpPr>
        <p:spPr>
          <a:xfrm>
            <a:off x="3869268" y="3035299"/>
            <a:ext cx="7814732" cy="3416320"/>
          </a:xfrm>
          <a:prstGeom prst="rect">
            <a:avLst/>
          </a:prstGeom>
        </p:spPr>
        <p:txBody>
          <a:bodyPr wrap="square">
            <a:spAutoFit/>
          </a:bodyPr>
          <a:lstStyle/>
          <a:p>
            <a:r>
              <a:rPr lang="en-US" b="1" dirty="0"/>
              <a:t>X_train samples : </a:t>
            </a:r>
            <a:r>
              <a:rPr lang="en-US" dirty="0"/>
              <a:t>[[ 10200 219 678 1461 1509 0 1509 600 224 0] </a:t>
            </a:r>
          </a:p>
          <a:p>
            <a:r>
              <a:rPr lang="en-US" dirty="0"/>
              <a:t>[ 9947 0 577 1188 1217 0 1217 497 168 27] </a:t>
            </a:r>
          </a:p>
          <a:p>
            <a:r>
              <a:rPr lang="en-US" dirty="0"/>
              <a:t>[ 7200 0 0 0 1040 0 1040 625 0 0] </a:t>
            </a:r>
          </a:p>
          <a:p>
            <a:r>
              <a:rPr lang="en-US" dirty="0"/>
              <a:t>[215245 0 80 2136 2036 0 2036 513 0 0] </a:t>
            </a:r>
          </a:p>
          <a:p>
            <a:r>
              <a:rPr lang="en-US" dirty="0"/>
              <a:t>[ 6120 0 952 952 1022 752 1774 468 90 0]] </a:t>
            </a:r>
          </a:p>
          <a:p>
            <a:r>
              <a:rPr lang="en-US" b="1" dirty="0"/>
              <a:t>X_test samples : </a:t>
            </a:r>
            <a:r>
              <a:rPr lang="en-US" dirty="0"/>
              <a:t>[[ 1953 408 174 483 483 504 987 264 72 0] </a:t>
            </a:r>
          </a:p>
          <a:p>
            <a:r>
              <a:rPr lang="en-US" dirty="0"/>
              <a:t>[ 4500 116 319 1216 1216 0 1216 402 0 125] </a:t>
            </a:r>
          </a:p>
          <a:p>
            <a:r>
              <a:rPr lang="en-US" dirty="0"/>
              <a:t>[10762 344 284 978 1005 978 1983 490 0 0] </a:t>
            </a:r>
          </a:p>
          <a:p>
            <a:r>
              <a:rPr lang="en-US" dirty="0"/>
              <a:t>[39104 0 96 1385 1363 0 1363 439 81 0] </a:t>
            </a:r>
          </a:p>
          <a:p>
            <a:r>
              <a:rPr lang="en-US" dirty="0"/>
              <a:t>[10005 299 768 1160 1156 866 2022 505 288 117]] </a:t>
            </a:r>
          </a:p>
          <a:p>
            <a:r>
              <a:rPr lang="en-US" b="1" dirty="0"/>
              <a:t>y_train samples : </a:t>
            </a:r>
            <a:r>
              <a:rPr lang="en-US" dirty="0"/>
              <a:t>[175000 173000 109500 375000 129900] </a:t>
            </a:r>
          </a:p>
          <a:p>
            <a:r>
              <a:rPr lang="en-US" b="1" dirty="0"/>
              <a:t>y_test samples : </a:t>
            </a:r>
            <a:r>
              <a:rPr lang="en-US" dirty="0"/>
              <a:t>[ 83000 164000 225000 241500 192000]</a:t>
            </a:r>
          </a:p>
        </p:txBody>
      </p:sp>
    </p:spTree>
    <p:extLst>
      <p:ext uri="{BB962C8B-B14F-4D97-AF65-F5344CB8AC3E}">
        <p14:creationId xmlns:p14="http://schemas.microsoft.com/office/powerpoint/2010/main" val="3726093377"/>
      </p:ext>
    </p:extLst>
  </p:cSld>
  <p:clrMapOvr>
    <a:masterClrMapping/>
  </p:clrMapOvr>
  <mc:AlternateContent xmlns:mc="http://schemas.openxmlformats.org/markup-compatibility/2006">
    <mc:Choice xmlns:p14="http://schemas.microsoft.com/office/powerpoint/2010/main" Requires="p14">
      <p:transition spd="slow" p14:dur="2000" advTm="24498"/>
    </mc:Choice>
    <mc:Fallback>
      <p:transition spd="slow" advTm="2449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F1CE-404C-B043-A8F9-847443E44C72}"/>
              </a:ext>
            </a:extLst>
          </p:cNvPr>
          <p:cNvSpPr>
            <a:spLocks noGrp="1"/>
          </p:cNvSpPr>
          <p:nvPr>
            <p:ph type="title"/>
          </p:nvPr>
        </p:nvSpPr>
        <p:spPr/>
        <p:txBody>
          <a:bodyPr/>
          <a:lstStyle/>
          <a:p>
            <a:r>
              <a:rPr lang="en-US" dirty="0"/>
              <a:t>Modeling and Evaluations</a:t>
            </a:r>
            <a:br>
              <a:rPr lang="en-US" dirty="0"/>
            </a:br>
            <a:endParaRPr lang="en-US" dirty="0"/>
          </a:p>
        </p:txBody>
      </p:sp>
      <p:sp>
        <p:nvSpPr>
          <p:cNvPr id="3" name="Content Placeholder 2">
            <a:extLst>
              <a:ext uri="{FF2B5EF4-FFF2-40B4-BE49-F238E27FC236}">
                <a16:creationId xmlns:a16="http://schemas.microsoft.com/office/drawing/2014/main" id="{5F4994ED-80B2-DC43-8EE9-13EF8EE28168}"/>
              </a:ext>
            </a:extLst>
          </p:cNvPr>
          <p:cNvSpPr>
            <a:spLocks noGrp="1"/>
          </p:cNvSpPr>
          <p:nvPr>
            <p:ph idx="1"/>
          </p:nvPr>
        </p:nvSpPr>
        <p:spPr>
          <a:xfrm>
            <a:off x="3831168" y="819404"/>
            <a:ext cx="7315200" cy="5210048"/>
          </a:xfrm>
        </p:spPr>
        <p:txBody>
          <a:bodyPr>
            <a:normAutofit lnSpcReduction="10000"/>
          </a:bodyPr>
          <a:lstStyle/>
          <a:p>
            <a:pPr marL="0" indent="0" algn="ctr">
              <a:buNone/>
            </a:pPr>
            <a:r>
              <a:rPr lang="en-US" sz="2400" b="1" dirty="0"/>
              <a:t>Modeling of  3 different Linear Algorithms</a:t>
            </a:r>
          </a:p>
          <a:p>
            <a:pPr marL="502920" lvl="1" indent="0">
              <a:buNone/>
            </a:pPr>
            <a:endParaRPr lang="en-US" dirty="0"/>
          </a:p>
          <a:p>
            <a:pPr marL="502920" lvl="1" indent="0">
              <a:buNone/>
            </a:pPr>
            <a:r>
              <a:rPr lang="en-US" b="1" u="sng" dirty="0"/>
              <a:t>1. Ordinal Least Square</a:t>
            </a:r>
          </a:p>
          <a:p>
            <a:pPr lvl="2"/>
            <a:r>
              <a:rPr lang="en-US" dirty="0"/>
              <a:t>ols_model = LinearRegression()</a:t>
            </a:r>
          </a:p>
          <a:p>
            <a:pPr lvl="2"/>
            <a:r>
              <a:rPr lang="en-US" dirty="0"/>
              <a:t>ols_model.fit(X_train, y_train)</a:t>
            </a:r>
          </a:p>
          <a:p>
            <a:pPr lvl="2"/>
            <a:endParaRPr lang="en-US" dirty="0"/>
          </a:p>
          <a:p>
            <a:pPr lvl="2"/>
            <a:r>
              <a:rPr lang="en-US" dirty="0"/>
              <a:t>ols_model_pre = ols_model.predict(X_test)</a:t>
            </a:r>
          </a:p>
          <a:p>
            <a:pPr marL="502920" lvl="1" indent="0">
              <a:buNone/>
            </a:pPr>
            <a:r>
              <a:rPr lang="en-US" b="1" u="sng" dirty="0"/>
              <a:t>2. Lasso Regression</a:t>
            </a:r>
          </a:p>
          <a:p>
            <a:pPr lvl="2"/>
            <a:r>
              <a:rPr lang="en-US" dirty="0"/>
              <a:t>lasso_model = Lasso()</a:t>
            </a:r>
          </a:p>
          <a:p>
            <a:pPr lvl="2"/>
            <a:r>
              <a:rPr lang="en-US" dirty="0"/>
              <a:t>lasso_model.fit(X_train, y_train)</a:t>
            </a:r>
          </a:p>
          <a:p>
            <a:pPr marL="960120" lvl="2" indent="0">
              <a:buNone/>
            </a:pPr>
            <a:endParaRPr lang="en-US" dirty="0"/>
          </a:p>
          <a:p>
            <a:pPr lvl="2"/>
            <a:r>
              <a:rPr lang="en-US" dirty="0"/>
              <a:t>lasso_model_pre = lasso_model.predict(X_test)</a:t>
            </a:r>
          </a:p>
          <a:p>
            <a:pPr marL="502920" lvl="1" indent="0">
              <a:buNone/>
            </a:pPr>
            <a:r>
              <a:rPr lang="en-US" b="1" u="sng" dirty="0"/>
              <a:t>3. Ridge Regression </a:t>
            </a:r>
          </a:p>
          <a:p>
            <a:pPr lvl="2"/>
            <a:r>
              <a:rPr lang="en-US" dirty="0"/>
              <a:t>ridge_model = Ridge()</a:t>
            </a:r>
          </a:p>
          <a:p>
            <a:pPr lvl="2"/>
            <a:r>
              <a:rPr lang="en-US" dirty="0"/>
              <a:t>ridge_model.fit(X_train, y_train)</a:t>
            </a:r>
          </a:p>
          <a:p>
            <a:pPr lvl="2"/>
            <a:endParaRPr lang="en-US" dirty="0"/>
          </a:p>
          <a:p>
            <a:pPr lvl="2"/>
            <a:r>
              <a:rPr lang="en-US" dirty="0"/>
              <a:t>ridge_model_pre = ridge_model.predict(X_test)</a:t>
            </a:r>
          </a:p>
          <a:p>
            <a:pPr marL="0" indent="0">
              <a:buNone/>
            </a:pPr>
            <a:endParaRPr lang="en-US" dirty="0"/>
          </a:p>
        </p:txBody>
      </p:sp>
    </p:spTree>
    <p:extLst>
      <p:ext uri="{BB962C8B-B14F-4D97-AF65-F5344CB8AC3E}">
        <p14:creationId xmlns:p14="http://schemas.microsoft.com/office/powerpoint/2010/main" val="3430628176"/>
      </p:ext>
    </p:extLst>
  </p:cSld>
  <p:clrMapOvr>
    <a:masterClrMapping/>
  </p:clrMapOvr>
  <mc:AlternateContent xmlns:mc="http://schemas.openxmlformats.org/markup-compatibility/2006">
    <mc:Choice xmlns:p14="http://schemas.microsoft.com/office/powerpoint/2010/main" Requires="p14">
      <p:transition spd="slow" p14:dur="2000" advTm="27692"/>
    </mc:Choice>
    <mc:Fallback>
      <p:transition spd="slow" advTm="2769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11F2-5C65-A443-BB44-D8CD9E862C18}"/>
              </a:ext>
            </a:extLst>
          </p:cNvPr>
          <p:cNvSpPr>
            <a:spLocks noGrp="1"/>
          </p:cNvSpPr>
          <p:nvPr>
            <p:ph type="title"/>
          </p:nvPr>
        </p:nvSpPr>
        <p:spPr/>
        <p:txBody>
          <a:bodyPr/>
          <a:lstStyle/>
          <a:p>
            <a:r>
              <a:rPr lang="en-US" dirty="0"/>
              <a:t>Modeling and Evaluations (Cont.)</a:t>
            </a:r>
          </a:p>
        </p:txBody>
      </p:sp>
      <p:sp>
        <p:nvSpPr>
          <p:cNvPr id="3" name="Content Placeholder 2">
            <a:extLst>
              <a:ext uri="{FF2B5EF4-FFF2-40B4-BE49-F238E27FC236}">
                <a16:creationId xmlns:a16="http://schemas.microsoft.com/office/drawing/2014/main" id="{1B9550F8-FE0B-294A-9295-164DCA11C8AB}"/>
              </a:ext>
            </a:extLst>
          </p:cNvPr>
          <p:cNvSpPr>
            <a:spLocks noGrp="1"/>
          </p:cNvSpPr>
          <p:nvPr>
            <p:ph idx="1"/>
          </p:nvPr>
        </p:nvSpPr>
        <p:spPr/>
        <p:txBody>
          <a:bodyPr/>
          <a:lstStyle/>
          <a:p>
            <a:pPr marL="0" indent="0" algn="ctr">
              <a:buNone/>
            </a:pPr>
            <a:r>
              <a:rPr lang="en-US" sz="2400" b="1" u="sng" dirty="0"/>
              <a:t>Evaluations of the Models</a:t>
            </a:r>
          </a:p>
          <a:p>
            <a:r>
              <a:rPr lang="en-US" dirty="0"/>
              <a:t>Coefficient of determination score (R2) </a:t>
            </a:r>
          </a:p>
          <a:p>
            <a:pPr lvl="1"/>
            <a:r>
              <a:rPr lang="en-US" b="1" dirty="0"/>
              <a:t>Ordinal Least Square</a:t>
            </a:r>
            <a:r>
              <a:rPr lang="en-US" dirty="0"/>
              <a:t>: 77.2383636249033</a:t>
            </a:r>
          </a:p>
          <a:p>
            <a:pPr lvl="1"/>
            <a:r>
              <a:rPr lang="en-US" b="1" dirty="0"/>
              <a:t>Lasso Regression: </a:t>
            </a:r>
            <a:r>
              <a:rPr lang="en-US" dirty="0"/>
              <a:t>77.23836623441476</a:t>
            </a:r>
          </a:p>
          <a:p>
            <a:pPr lvl="1"/>
            <a:r>
              <a:rPr lang="en-US" b="1" dirty="0"/>
              <a:t>Ridge Regression: </a:t>
            </a:r>
            <a:r>
              <a:rPr lang="en-US" dirty="0"/>
              <a:t>77.23836360889462</a:t>
            </a:r>
          </a:p>
          <a:p>
            <a:r>
              <a:rPr lang="en-US" dirty="0"/>
              <a:t>Explained Variance Score</a:t>
            </a:r>
          </a:p>
          <a:p>
            <a:pPr lvl="1"/>
            <a:r>
              <a:rPr lang="en-US" b="1" dirty="0"/>
              <a:t>Ordinal Least Square</a:t>
            </a:r>
            <a:r>
              <a:rPr lang="en-US" dirty="0"/>
              <a:t>: 77.33369645921897</a:t>
            </a:r>
          </a:p>
          <a:p>
            <a:pPr lvl="1"/>
            <a:r>
              <a:rPr lang="en-US" b="1" dirty="0"/>
              <a:t>Lasso Regression: </a:t>
            </a:r>
            <a:r>
              <a:rPr lang="en-US" dirty="0"/>
              <a:t>77.33370054270638</a:t>
            </a:r>
          </a:p>
          <a:p>
            <a:pPr lvl="1"/>
            <a:r>
              <a:rPr lang="en-US" b="1" dirty="0"/>
              <a:t>Ridge Regression: </a:t>
            </a:r>
            <a:r>
              <a:rPr lang="en-US" dirty="0"/>
              <a:t>77.33369645976185</a:t>
            </a:r>
          </a:p>
          <a:p>
            <a:pPr marL="502920" lvl="1" indent="0">
              <a:buNone/>
            </a:pPr>
            <a:endParaRPr lang="en-US" dirty="0"/>
          </a:p>
        </p:txBody>
      </p:sp>
    </p:spTree>
    <p:extLst>
      <p:ext uri="{BB962C8B-B14F-4D97-AF65-F5344CB8AC3E}">
        <p14:creationId xmlns:p14="http://schemas.microsoft.com/office/powerpoint/2010/main" val="4155516729"/>
      </p:ext>
    </p:extLst>
  </p:cSld>
  <p:clrMapOvr>
    <a:masterClrMapping/>
  </p:clrMapOvr>
  <mc:AlternateContent xmlns:mc="http://schemas.openxmlformats.org/markup-compatibility/2006">
    <mc:Choice xmlns:p14="http://schemas.microsoft.com/office/powerpoint/2010/main" Requires="p14">
      <p:transition spd="slow" p14:dur="2000" advTm="28066"/>
    </mc:Choice>
    <mc:Fallback>
      <p:transition spd="slow" advTm="2806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04527-6D43-F745-8780-92B4E75D79CD}"/>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1AE0B0AE-430D-8249-8531-2F737547D7A3}"/>
              </a:ext>
            </a:extLst>
          </p:cNvPr>
          <p:cNvSpPr>
            <a:spLocks noGrp="1"/>
          </p:cNvSpPr>
          <p:nvPr>
            <p:ph idx="1"/>
          </p:nvPr>
        </p:nvSpPr>
        <p:spPr/>
        <p:txBody>
          <a:bodyPr/>
          <a:lstStyle/>
          <a:p>
            <a:r>
              <a:rPr lang="en-US" dirty="0"/>
              <a:t>Good exploratory data analysis is necessary before implementing a model </a:t>
            </a:r>
          </a:p>
          <a:p>
            <a:r>
              <a:rPr lang="en-US" dirty="0"/>
              <a:t>Data pre-processing and feature engineering can be beneficial in transforming data for a smooth implementation </a:t>
            </a:r>
          </a:p>
          <a:p>
            <a:r>
              <a:rPr lang="en-US" dirty="0"/>
              <a:t>Linear regression is expeditious, interpretable and well understood </a:t>
            </a:r>
          </a:p>
        </p:txBody>
      </p:sp>
    </p:spTree>
    <p:extLst>
      <p:ext uri="{BB962C8B-B14F-4D97-AF65-F5344CB8AC3E}">
        <p14:creationId xmlns:p14="http://schemas.microsoft.com/office/powerpoint/2010/main" val="1220894400"/>
      </p:ext>
    </p:extLst>
  </p:cSld>
  <p:clrMapOvr>
    <a:masterClrMapping/>
  </p:clrMapOvr>
  <mc:AlternateContent xmlns:mc="http://schemas.openxmlformats.org/markup-compatibility/2006">
    <mc:Choice xmlns:p14="http://schemas.microsoft.com/office/powerpoint/2010/main" Requires="p14">
      <p:transition spd="slow" p14:dur="2000" advTm="37989"/>
    </mc:Choice>
    <mc:Fallback>
      <p:transition spd="slow" advTm="3798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3B90-227D-0B48-A882-0DE17D7A65B0}"/>
              </a:ext>
            </a:extLst>
          </p:cNvPr>
          <p:cNvSpPr>
            <a:spLocks noGrp="1"/>
          </p:cNvSpPr>
          <p:nvPr>
            <p:ph type="title"/>
          </p:nvPr>
        </p:nvSpPr>
        <p:spPr/>
        <p:txBody>
          <a:bodyPr/>
          <a:lstStyle/>
          <a:p>
            <a:r>
              <a:rPr lang="en-US" dirty="0"/>
              <a:t>References</a:t>
            </a:r>
          </a:p>
        </p:txBody>
      </p:sp>
      <p:sp>
        <p:nvSpPr>
          <p:cNvPr id="4" name="Rectangle 1">
            <a:extLst>
              <a:ext uri="{FF2B5EF4-FFF2-40B4-BE49-F238E27FC236}">
                <a16:creationId xmlns:a16="http://schemas.microsoft.com/office/drawing/2014/main" id="{49DC2E0D-6779-8E44-BA8C-9BA459A57063}"/>
              </a:ext>
            </a:extLst>
          </p:cNvPr>
          <p:cNvSpPr>
            <a:spLocks noGrp="1" noChangeArrowheads="1"/>
          </p:cNvSpPr>
          <p:nvPr>
            <p:ph idx="1"/>
          </p:nvPr>
        </p:nvSpPr>
        <p:spPr bwMode="auto">
          <a:xfrm>
            <a:off x="3490649" y="871628"/>
            <a:ext cx="7989367" cy="446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4704"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kumimoji="0" lang="en-US" altLang="en-US" sz="1800" b="1"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Begum, A.,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Kheya</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 J., &amp; Rahman, Z. (2022, January). </a:t>
            </a:r>
            <a:r>
              <a:rPr kumimoji="0" lang="en-US" altLang="en-US" sz="1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Housing Price Prediction with Machine Learning</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https://</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www.ijitee.org</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wp</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-content/uploads/papers/v11i3/C97410111322.pdf</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Goyal, C. (21, May 2021). </a:t>
            </a:r>
            <a:r>
              <a:rPr kumimoji="0" lang="en-US" altLang="en-US" sz="1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Importance of Cross Validation: Are Evaluation Metrics enough?</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Analytics Vidhya: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https://</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www.analyticsvidhya.com</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/blog/2021/05/importance-of-cross-validation-</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are-evaluation-metrics-enough/</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Shin, T. (2019, December 12). </a:t>
            </a:r>
            <a:r>
              <a:rPr kumimoji="0" lang="en-US" altLang="en-US" sz="1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Exploratory Data Analysis </a:t>
            </a: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2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What is it and why is it so important? (Part 1/2)</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medium.com</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https://</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medium.com</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swlh</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/exploratory-data-analysis-what-is-it-and-why-is-it-so-important-part-1-2-240d58a89695</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2234240"/>
      </p:ext>
    </p:extLst>
  </p:cSld>
  <p:clrMapOvr>
    <a:masterClrMapping/>
  </p:clrMapOvr>
  <mc:AlternateContent xmlns:mc="http://schemas.openxmlformats.org/markup-compatibility/2006">
    <mc:Choice xmlns:p14="http://schemas.microsoft.com/office/powerpoint/2010/main" Requires="p14">
      <p:transition spd="slow" p14:dur="2000" advTm="8285"/>
    </mc:Choice>
    <mc:Fallback>
      <p:transition spd="slow" advTm="82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69B4-D8EF-3647-9C5B-570762181E0D}"/>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DA62164A-3EDE-DF40-84F5-3643169C2F9D}"/>
              </a:ext>
            </a:extLst>
          </p:cNvPr>
          <p:cNvSpPr>
            <a:spLocks noGrp="1"/>
          </p:cNvSpPr>
          <p:nvPr>
            <p:ph idx="1"/>
          </p:nvPr>
        </p:nvSpPr>
        <p:spPr/>
        <p:txBody>
          <a:bodyPr/>
          <a:lstStyle/>
          <a:p>
            <a:r>
              <a:rPr lang="en-US" dirty="0"/>
              <a:t>Problem Statement</a:t>
            </a:r>
          </a:p>
          <a:p>
            <a:r>
              <a:rPr lang="en-US" dirty="0"/>
              <a:t>Intended Audience and Importance</a:t>
            </a:r>
          </a:p>
          <a:p>
            <a:r>
              <a:rPr lang="en-US" dirty="0"/>
              <a:t>Dataset Details</a:t>
            </a:r>
          </a:p>
          <a:p>
            <a:r>
              <a:rPr lang="en-US" dirty="0"/>
              <a:t>Data Preparation</a:t>
            </a:r>
          </a:p>
          <a:p>
            <a:r>
              <a:rPr lang="en-US" dirty="0"/>
              <a:t>Exploratory Data Analysis</a:t>
            </a:r>
          </a:p>
          <a:p>
            <a:r>
              <a:rPr lang="en-US" dirty="0"/>
              <a:t>Split Data for Modeling</a:t>
            </a:r>
          </a:p>
          <a:p>
            <a:r>
              <a:rPr lang="en-US" dirty="0"/>
              <a:t>Modeling and Evaluations</a:t>
            </a:r>
          </a:p>
          <a:p>
            <a:r>
              <a:rPr lang="en-US" dirty="0"/>
              <a:t>Lessons Learned</a:t>
            </a:r>
          </a:p>
        </p:txBody>
      </p:sp>
    </p:spTree>
    <p:extLst>
      <p:ext uri="{BB962C8B-B14F-4D97-AF65-F5344CB8AC3E}">
        <p14:creationId xmlns:p14="http://schemas.microsoft.com/office/powerpoint/2010/main" val="1978582711"/>
      </p:ext>
    </p:extLst>
  </p:cSld>
  <p:clrMapOvr>
    <a:masterClrMapping/>
  </p:clrMapOvr>
  <mc:AlternateContent xmlns:mc="http://schemas.openxmlformats.org/markup-compatibility/2006">
    <mc:Choice xmlns:p14="http://schemas.microsoft.com/office/powerpoint/2010/main" Requires="p14">
      <p:transition spd="slow" p14:dur="2000" advTm="21971"/>
    </mc:Choice>
    <mc:Fallback>
      <p:transition spd="slow" advTm="219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76B4-C7E9-C345-918E-6DE473746D13}"/>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2037A33-9708-CC45-9A0F-21B83EC0E941}"/>
              </a:ext>
            </a:extLst>
          </p:cNvPr>
          <p:cNvSpPr>
            <a:spLocks noGrp="1"/>
          </p:cNvSpPr>
          <p:nvPr>
            <p:ph idx="1"/>
          </p:nvPr>
        </p:nvSpPr>
        <p:spPr/>
        <p:txBody>
          <a:bodyPr/>
          <a:lstStyle/>
          <a:p>
            <a:r>
              <a:rPr lang="en-US" dirty="0"/>
              <a:t>House Price prediction is an important element to drive Real Estate efficiency. For the purposes of this predictive analysis project, I would like to examine if there is a dependable process through machine learning to predict the house sale price and what variables are important during this data analysis process. </a:t>
            </a:r>
          </a:p>
        </p:txBody>
      </p:sp>
    </p:spTree>
    <p:extLst>
      <p:ext uri="{BB962C8B-B14F-4D97-AF65-F5344CB8AC3E}">
        <p14:creationId xmlns:p14="http://schemas.microsoft.com/office/powerpoint/2010/main" val="3196537896"/>
      </p:ext>
    </p:extLst>
  </p:cSld>
  <p:clrMapOvr>
    <a:masterClrMapping/>
  </p:clrMapOvr>
  <mc:AlternateContent xmlns:mc="http://schemas.openxmlformats.org/markup-compatibility/2006">
    <mc:Choice xmlns:p14="http://schemas.microsoft.com/office/powerpoint/2010/main" Requires="p14">
      <p:transition spd="slow" p14:dur="2000" advTm="32368"/>
    </mc:Choice>
    <mc:Fallback>
      <p:transition spd="slow" advTm="323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042A-4625-F74A-A016-7076BF6320E6}"/>
              </a:ext>
            </a:extLst>
          </p:cNvPr>
          <p:cNvSpPr>
            <a:spLocks noGrp="1"/>
          </p:cNvSpPr>
          <p:nvPr>
            <p:ph type="title"/>
          </p:nvPr>
        </p:nvSpPr>
        <p:spPr/>
        <p:txBody>
          <a:bodyPr/>
          <a:lstStyle/>
          <a:p>
            <a:r>
              <a:rPr lang="en-US" b="1" dirty="0"/>
              <a:t>Intended Audience and Importance</a:t>
            </a:r>
            <a:br>
              <a:rPr lang="en-US" dirty="0"/>
            </a:br>
            <a:endParaRPr lang="en-US" dirty="0"/>
          </a:p>
        </p:txBody>
      </p:sp>
      <p:sp>
        <p:nvSpPr>
          <p:cNvPr id="3" name="Content Placeholder 2">
            <a:extLst>
              <a:ext uri="{FF2B5EF4-FFF2-40B4-BE49-F238E27FC236}">
                <a16:creationId xmlns:a16="http://schemas.microsoft.com/office/drawing/2014/main" id="{ECBE8950-339C-A242-886E-25A29B88A225}"/>
              </a:ext>
            </a:extLst>
          </p:cNvPr>
          <p:cNvSpPr>
            <a:spLocks noGrp="1"/>
          </p:cNvSpPr>
          <p:nvPr>
            <p:ph idx="1"/>
          </p:nvPr>
        </p:nvSpPr>
        <p:spPr/>
        <p:txBody>
          <a:bodyPr/>
          <a:lstStyle/>
          <a:p>
            <a:r>
              <a:rPr lang="en-US" dirty="0"/>
              <a:t>Audience</a:t>
            </a:r>
          </a:p>
          <a:p>
            <a:pPr lvl="1"/>
            <a:r>
              <a:rPr lang="en-US" dirty="0"/>
              <a:t>Prospective Homeowners</a:t>
            </a:r>
          </a:p>
          <a:p>
            <a:pPr lvl="1"/>
            <a:r>
              <a:rPr lang="en-US" dirty="0"/>
              <a:t>Appraisers</a:t>
            </a:r>
          </a:p>
          <a:p>
            <a:pPr lvl="1"/>
            <a:r>
              <a:rPr lang="en-US" dirty="0"/>
              <a:t>Developers</a:t>
            </a:r>
          </a:p>
          <a:p>
            <a:pPr lvl="1"/>
            <a:r>
              <a:rPr lang="en-US" dirty="0"/>
              <a:t>Tax Assessors</a:t>
            </a:r>
          </a:p>
          <a:p>
            <a:pPr lvl="1"/>
            <a:r>
              <a:rPr lang="en-US" dirty="0"/>
              <a:t>Investors</a:t>
            </a:r>
          </a:p>
          <a:p>
            <a:pPr lvl="1"/>
            <a:r>
              <a:rPr lang="en-US" dirty="0"/>
              <a:t>Mortgage lenders</a:t>
            </a:r>
          </a:p>
          <a:p>
            <a:r>
              <a:rPr lang="en-US" dirty="0"/>
              <a:t>Importance</a:t>
            </a:r>
          </a:p>
          <a:p>
            <a:pPr lvl="1"/>
            <a:r>
              <a:rPr lang="en-US" dirty="0"/>
              <a:t>Homebuyers: ability to arrange the right time to purchase a house </a:t>
            </a:r>
          </a:p>
          <a:p>
            <a:pPr lvl="1"/>
            <a:r>
              <a:rPr lang="en-US" dirty="0"/>
              <a:t>Developers: ability to determine the selling price of a house. </a:t>
            </a:r>
          </a:p>
          <a:p>
            <a:pPr marL="502920" lvl="1" indent="0">
              <a:buNone/>
            </a:pPr>
            <a:endParaRPr lang="en-US" dirty="0"/>
          </a:p>
          <a:p>
            <a:pPr lvl="1"/>
            <a:endParaRPr lang="en-US" dirty="0"/>
          </a:p>
        </p:txBody>
      </p:sp>
    </p:spTree>
    <p:extLst>
      <p:ext uri="{BB962C8B-B14F-4D97-AF65-F5344CB8AC3E}">
        <p14:creationId xmlns:p14="http://schemas.microsoft.com/office/powerpoint/2010/main" val="3877157899"/>
      </p:ext>
    </p:extLst>
  </p:cSld>
  <p:clrMapOvr>
    <a:masterClrMapping/>
  </p:clrMapOvr>
  <mc:AlternateContent xmlns:mc="http://schemas.openxmlformats.org/markup-compatibility/2006">
    <mc:Choice xmlns:p14="http://schemas.microsoft.com/office/powerpoint/2010/main" Requires="p14">
      <p:transition spd="slow" p14:dur="2000" advTm="59360"/>
    </mc:Choice>
    <mc:Fallback>
      <p:transition spd="slow" advTm="593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334CF-80BD-F841-8BD5-79C788D1CCA1}"/>
              </a:ext>
            </a:extLst>
          </p:cNvPr>
          <p:cNvSpPr>
            <a:spLocks noGrp="1"/>
          </p:cNvSpPr>
          <p:nvPr>
            <p:ph type="title"/>
          </p:nvPr>
        </p:nvSpPr>
        <p:spPr/>
        <p:txBody>
          <a:bodyPr/>
          <a:lstStyle/>
          <a:p>
            <a:r>
              <a:rPr lang="en-US" dirty="0"/>
              <a:t>Dataset Details</a:t>
            </a:r>
          </a:p>
        </p:txBody>
      </p:sp>
      <p:sp>
        <p:nvSpPr>
          <p:cNvPr id="3" name="Content Placeholder 2">
            <a:extLst>
              <a:ext uri="{FF2B5EF4-FFF2-40B4-BE49-F238E27FC236}">
                <a16:creationId xmlns:a16="http://schemas.microsoft.com/office/drawing/2014/main" id="{C8709D3F-75FC-A04F-8A99-3899B881C68F}"/>
              </a:ext>
            </a:extLst>
          </p:cNvPr>
          <p:cNvSpPr>
            <a:spLocks noGrp="1"/>
          </p:cNvSpPr>
          <p:nvPr>
            <p:ph idx="1"/>
          </p:nvPr>
        </p:nvSpPr>
        <p:spPr/>
        <p:txBody>
          <a:bodyPr>
            <a:normAutofit/>
          </a:bodyPr>
          <a:lstStyle/>
          <a:p>
            <a:r>
              <a:rPr lang="en-US" dirty="0"/>
              <a:t>The housing dataset was obtained through Kaggle </a:t>
            </a:r>
          </a:p>
          <a:p>
            <a:r>
              <a:rPr lang="en-US" dirty="0"/>
              <a:t>Attributes</a:t>
            </a:r>
          </a:p>
          <a:p>
            <a:pPr lvl="1"/>
            <a:r>
              <a:rPr lang="en-US" dirty="0"/>
              <a:t>ID</a:t>
            </a:r>
          </a:p>
          <a:p>
            <a:pPr lvl="1"/>
            <a:r>
              <a:rPr lang="en-US" dirty="0"/>
              <a:t>Date</a:t>
            </a:r>
          </a:p>
          <a:p>
            <a:pPr lvl="1"/>
            <a:r>
              <a:rPr lang="en-US" dirty="0"/>
              <a:t>Masonry Veneer Area</a:t>
            </a:r>
          </a:p>
          <a:p>
            <a:pPr lvl="1"/>
            <a:r>
              <a:rPr lang="en-US" dirty="0"/>
              <a:t>Basement Unfinished Square Foot</a:t>
            </a:r>
          </a:p>
          <a:p>
            <a:pPr lvl="1"/>
            <a:r>
              <a:rPr lang="en-US" dirty="0"/>
              <a:t>Total Basement Square Foot</a:t>
            </a:r>
          </a:p>
          <a:p>
            <a:pPr lvl="1"/>
            <a:r>
              <a:rPr lang="en-US" dirty="0"/>
              <a:t>1</a:t>
            </a:r>
            <a:r>
              <a:rPr lang="en-US" baseline="30000" dirty="0"/>
              <a:t>st</a:t>
            </a:r>
            <a:r>
              <a:rPr lang="en-US" dirty="0"/>
              <a:t> Floor Square Foot</a:t>
            </a:r>
          </a:p>
          <a:p>
            <a:pPr lvl="1"/>
            <a:r>
              <a:rPr lang="en-US" dirty="0"/>
              <a:t>2</a:t>
            </a:r>
            <a:r>
              <a:rPr lang="en-US" baseline="30000" dirty="0"/>
              <a:t>nd</a:t>
            </a:r>
            <a:r>
              <a:rPr lang="en-US" dirty="0"/>
              <a:t> Floor Square Foot</a:t>
            </a:r>
          </a:p>
          <a:p>
            <a:pPr lvl="1"/>
            <a:r>
              <a:rPr lang="en-US" dirty="0"/>
              <a:t>Above Ground living Area</a:t>
            </a:r>
          </a:p>
          <a:p>
            <a:pPr lvl="1"/>
            <a:r>
              <a:rPr lang="en-US" dirty="0"/>
              <a:t>Garage Area</a:t>
            </a:r>
          </a:p>
          <a:p>
            <a:pPr lvl="1"/>
            <a:r>
              <a:rPr lang="en-US" dirty="0"/>
              <a:t>Wood Deck Square Foot</a:t>
            </a:r>
          </a:p>
          <a:p>
            <a:pPr lvl="1"/>
            <a:r>
              <a:rPr lang="en-US" dirty="0"/>
              <a:t>Open Porch Square Foot</a:t>
            </a:r>
          </a:p>
          <a:p>
            <a:pPr lvl="1"/>
            <a:r>
              <a:rPr lang="en-US" dirty="0"/>
              <a:t>Sale Price </a:t>
            </a:r>
          </a:p>
          <a:p>
            <a:pPr marL="502920" lvl="1" indent="0">
              <a:buNone/>
            </a:pPr>
            <a:endParaRPr lang="en-US" dirty="0"/>
          </a:p>
        </p:txBody>
      </p:sp>
    </p:spTree>
    <p:extLst>
      <p:ext uri="{BB962C8B-B14F-4D97-AF65-F5344CB8AC3E}">
        <p14:creationId xmlns:p14="http://schemas.microsoft.com/office/powerpoint/2010/main" val="3082805944"/>
      </p:ext>
    </p:extLst>
  </p:cSld>
  <p:clrMapOvr>
    <a:masterClrMapping/>
  </p:clrMapOvr>
  <mc:AlternateContent xmlns:mc="http://schemas.openxmlformats.org/markup-compatibility/2006">
    <mc:Choice xmlns:p14="http://schemas.microsoft.com/office/powerpoint/2010/main" Requires="p14">
      <p:transition spd="slow" p14:dur="2000" advTm="36162"/>
    </mc:Choice>
    <mc:Fallback>
      <p:transition spd="slow" advTm="3616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C230-EB1D-1C4A-B30E-E8DD86EC5159}"/>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93413E03-6899-4A42-BDB9-BEC55453B2F6}"/>
              </a:ext>
            </a:extLst>
          </p:cNvPr>
          <p:cNvSpPr>
            <a:spLocks noGrp="1"/>
          </p:cNvSpPr>
          <p:nvPr>
            <p:ph idx="1"/>
          </p:nvPr>
        </p:nvSpPr>
        <p:spPr>
          <a:xfrm>
            <a:off x="3869268" y="864108"/>
            <a:ext cx="7315200" cy="1548892"/>
          </a:xfrm>
        </p:spPr>
        <p:txBody>
          <a:bodyPr/>
          <a:lstStyle/>
          <a:p>
            <a:r>
              <a:rPr lang="en-US" dirty="0"/>
              <a:t>Isolate the ID as the index</a:t>
            </a:r>
          </a:p>
          <a:p>
            <a:r>
              <a:rPr lang="en-US" dirty="0"/>
              <a:t>Remove all Null Values</a:t>
            </a:r>
          </a:p>
          <a:p>
            <a:r>
              <a:rPr lang="en-US" dirty="0"/>
              <a:t>Convert all variables to integer type</a:t>
            </a:r>
          </a:p>
        </p:txBody>
      </p:sp>
      <p:sp>
        <p:nvSpPr>
          <p:cNvPr id="4" name="Rectangle 3">
            <a:extLst>
              <a:ext uri="{FF2B5EF4-FFF2-40B4-BE49-F238E27FC236}">
                <a16:creationId xmlns:a16="http://schemas.microsoft.com/office/drawing/2014/main" id="{73FCD83D-5B2B-4649-B7B8-A6043255C705}"/>
              </a:ext>
            </a:extLst>
          </p:cNvPr>
          <p:cNvSpPr/>
          <p:nvPr/>
        </p:nvSpPr>
        <p:spPr>
          <a:xfrm>
            <a:off x="3869268" y="2504639"/>
            <a:ext cx="6464300" cy="3693319"/>
          </a:xfrm>
          <a:prstGeom prst="rect">
            <a:avLst/>
          </a:prstGeom>
        </p:spPr>
        <p:txBody>
          <a:bodyPr wrap="square">
            <a:spAutoFit/>
          </a:bodyPr>
          <a:lstStyle/>
          <a:p>
            <a:r>
              <a:rPr lang="en-US" dirty="0"/>
              <a:t># 	Column 		Non-Null Count 	</a:t>
            </a:r>
            <a:r>
              <a:rPr lang="en-US" dirty="0" err="1"/>
              <a:t>Dtype</a:t>
            </a:r>
            <a:r>
              <a:rPr lang="en-US" dirty="0"/>
              <a:t> </a:t>
            </a:r>
            <a:br>
              <a:rPr lang="en-US" dirty="0"/>
            </a:br>
            <a:r>
              <a:rPr lang="en-US" dirty="0"/>
              <a:t>---	----------		--------------------	--------</a:t>
            </a:r>
          </a:p>
          <a:p>
            <a:r>
              <a:rPr lang="en-US" dirty="0"/>
              <a:t>0 	</a:t>
            </a:r>
            <a:r>
              <a:rPr lang="en-US" dirty="0" err="1"/>
              <a:t>LotArea</a:t>
            </a:r>
            <a:r>
              <a:rPr lang="en-US" dirty="0"/>
              <a:t>	 	1452 non-null 		int64 </a:t>
            </a:r>
          </a:p>
          <a:p>
            <a:r>
              <a:rPr lang="en-US" dirty="0"/>
              <a:t>1 	</a:t>
            </a:r>
            <a:r>
              <a:rPr lang="en-US" dirty="0" err="1"/>
              <a:t>MasVnrArea</a:t>
            </a:r>
            <a:r>
              <a:rPr lang="en-US" dirty="0"/>
              <a:t> 	1452 non-null 		int64 </a:t>
            </a:r>
          </a:p>
          <a:p>
            <a:r>
              <a:rPr lang="en-US" dirty="0"/>
              <a:t>2 	</a:t>
            </a:r>
            <a:r>
              <a:rPr lang="en-US" dirty="0" err="1"/>
              <a:t>BsmtUnfSF</a:t>
            </a:r>
            <a:r>
              <a:rPr lang="en-US" dirty="0"/>
              <a:t> 	1452 non-null 		int64 </a:t>
            </a:r>
          </a:p>
          <a:p>
            <a:r>
              <a:rPr lang="en-US" dirty="0"/>
              <a:t>3 	</a:t>
            </a:r>
            <a:r>
              <a:rPr lang="en-US" dirty="0" err="1"/>
              <a:t>TotalBsmtSF</a:t>
            </a:r>
            <a:r>
              <a:rPr lang="en-US" dirty="0"/>
              <a:t> 	1452 non-null 		int64 </a:t>
            </a:r>
          </a:p>
          <a:p>
            <a:r>
              <a:rPr lang="en-US" dirty="0"/>
              <a:t>4 	1stFlrSF 		1452 non-null 		int64 </a:t>
            </a:r>
          </a:p>
          <a:p>
            <a:r>
              <a:rPr lang="en-US" dirty="0"/>
              <a:t>5 	2ndFlrSF 		1452 non-null 		int64 </a:t>
            </a:r>
          </a:p>
          <a:p>
            <a:r>
              <a:rPr lang="en-US" dirty="0"/>
              <a:t>6 	</a:t>
            </a:r>
            <a:r>
              <a:rPr lang="en-US" dirty="0" err="1"/>
              <a:t>GrLivArea</a:t>
            </a:r>
            <a:r>
              <a:rPr lang="en-US" dirty="0"/>
              <a:t> 	1452 non-null 		int64 </a:t>
            </a:r>
          </a:p>
          <a:p>
            <a:r>
              <a:rPr lang="en-US" dirty="0"/>
              <a:t>7 	</a:t>
            </a:r>
            <a:r>
              <a:rPr lang="en-US" dirty="0" err="1"/>
              <a:t>GarageArea</a:t>
            </a:r>
            <a:r>
              <a:rPr lang="en-US" dirty="0"/>
              <a:t> 	1452 non-null 		int64 </a:t>
            </a:r>
          </a:p>
          <a:p>
            <a:r>
              <a:rPr lang="en-US" dirty="0"/>
              <a:t>8 	</a:t>
            </a:r>
            <a:r>
              <a:rPr lang="en-US" dirty="0" err="1"/>
              <a:t>WoodDeckSF</a:t>
            </a:r>
            <a:r>
              <a:rPr lang="en-US" dirty="0"/>
              <a:t> 	1452 non-null 		int64 </a:t>
            </a:r>
          </a:p>
          <a:p>
            <a:r>
              <a:rPr lang="en-US" dirty="0"/>
              <a:t>9 	</a:t>
            </a:r>
            <a:r>
              <a:rPr lang="en-US" dirty="0" err="1"/>
              <a:t>OpenPorchSF</a:t>
            </a:r>
            <a:r>
              <a:rPr lang="en-US" dirty="0"/>
              <a:t> 	1452 non-null 		int64 </a:t>
            </a:r>
          </a:p>
          <a:p>
            <a:r>
              <a:rPr lang="en-US" dirty="0"/>
              <a:t>10 	</a:t>
            </a:r>
            <a:r>
              <a:rPr lang="en-US" dirty="0" err="1"/>
              <a:t>SalePrice</a:t>
            </a:r>
            <a:r>
              <a:rPr lang="en-US" dirty="0"/>
              <a:t> 	1452 non-null 		int64</a:t>
            </a:r>
          </a:p>
        </p:txBody>
      </p:sp>
    </p:spTree>
    <p:extLst>
      <p:ext uri="{BB962C8B-B14F-4D97-AF65-F5344CB8AC3E}">
        <p14:creationId xmlns:p14="http://schemas.microsoft.com/office/powerpoint/2010/main" val="3950181459"/>
      </p:ext>
    </p:extLst>
  </p:cSld>
  <p:clrMapOvr>
    <a:masterClrMapping/>
  </p:clrMapOvr>
  <mc:AlternateContent xmlns:mc="http://schemas.openxmlformats.org/markup-compatibility/2006">
    <mc:Choice xmlns:p14="http://schemas.microsoft.com/office/powerpoint/2010/main" Requires="p14">
      <p:transition spd="slow" p14:dur="2000" advTm="40423"/>
    </mc:Choice>
    <mc:Fallback>
      <p:transition spd="slow" advTm="4042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E13A5-3F24-8B41-A162-5FF7615DB892}"/>
              </a:ext>
            </a:extLst>
          </p:cNvPr>
          <p:cNvSpPr>
            <a:spLocks noGrp="1"/>
          </p:cNvSpPr>
          <p:nvPr>
            <p:ph type="title"/>
          </p:nvPr>
        </p:nvSpPr>
        <p:spPr/>
        <p:txBody>
          <a:bodyPr/>
          <a:lstStyle/>
          <a:p>
            <a:r>
              <a:rPr lang="en-US" dirty="0"/>
              <a:t>Exploratory Data Analysis</a:t>
            </a:r>
            <a:br>
              <a:rPr lang="en-US" dirty="0"/>
            </a:br>
            <a:endParaRPr lang="en-US" dirty="0"/>
          </a:p>
        </p:txBody>
      </p:sp>
      <p:pic>
        <p:nvPicPr>
          <p:cNvPr id="4" name="Content Placeholder 3">
            <a:extLst>
              <a:ext uri="{FF2B5EF4-FFF2-40B4-BE49-F238E27FC236}">
                <a16:creationId xmlns:a16="http://schemas.microsoft.com/office/drawing/2014/main" id="{FC299937-A926-054B-95DB-B0C297F3ADB4}"/>
              </a:ext>
            </a:extLst>
          </p:cNvPr>
          <p:cNvPicPr>
            <a:picLocks noGrp="1" noChangeAspect="1"/>
          </p:cNvPicPr>
          <p:nvPr>
            <p:ph idx="1"/>
          </p:nvPr>
        </p:nvPicPr>
        <p:blipFill>
          <a:blip r:embed="rId3"/>
          <a:stretch>
            <a:fillRect/>
          </a:stretch>
        </p:blipFill>
        <p:spPr>
          <a:xfrm>
            <a:off x="3517900" y="1123836"/>
            <a:ext cx="8140700" cy="4934063"/>
          </a:xfrm>
          <a:prstGeom prst="rect">
            <a:avLst/>
          </a:prstGeom>
        </p:spPr>
      </p:pic>
      <p:sp>
        <p:nvSpPr>
          <p:cNvPr id="5" name="TextBox 4">
            <a:extLst>
              <a:ext uri="{FF2B5EF4-FFF2-40B4-BE49-F238E27FC236}">
                <a16:creationId xmlns:a16="http://schemas.microsoft.com/office/drawing/2014/main" id="{5E195921-2299-F047-ADA8-C05D15095477}"/>
              </a:ext>
            </a:extLst>
          </p:cNvPr>
          <p:cNvSpPr txBox="1"/>
          <p:nvPr/>
        </p:nvSpPr>
        <p:spPr>
          <a:xfrm>
            <a:off x="4635500" y="685800"/>
            <a:ext cx="4051300" cy="369332"/>
          </a:xfrm>
          <a:prstGeom prst="rect">
            <a:avLst/>
          </a:prstGeom>
          <a:noFill/>
        </p:spPr>
        <p:txBody>
          <a:bodyPr wrap="square" rtlCol="0">
            <a:spAutoFit/>
          </a:bodyPr>
          <a:lstStyle/>
          <a:p>
            <a:r>
              <a:rPr lang="en-US" b="1" dirty="0"/>
              <a:t>Histogram of DataFrame Attributes</a:t>
            </a:r>
          </a:p>
        </p:txBody>
      </p:sp>
    </p:spTree>
    <p:extLst>
      <p:ext uri="{BB962C8B-B14F-4D97-AF65-F5344CB8AC3E}">
        <p14:creationId xmlns:p14="http://schemas.microsoft.com/office/powerpoint/2010/main" val="566031122"/>
      </p:ext>
    </p:extLst>
  </p:cSld>
  <p:clrMapOvr>
    <a:masterClrMapping/>
  </p:clrMapOvr>
  <mc:AlternateContent xmlns:mc="http://schemas.openxmlformats.org/markup-compatibility/2006">
    <mc:Choice xmlns:p14="http://schemas.microsoft.com/office/powerpoint/2010/main" Requires="p14">
      <p:transition spd="slow" p14:dur="2000" advTm="15805"/>
    </mc:Choice>
    <mc:Fallback>
      <p:transition spd="slow" advTm="1580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D60B-4FE8-B847-B2BD-972E28B8E712}"/>
              </a:ext>
            </a:extLst>
          </p:cNvPr>
          <p:cNvSpPr>
            <a:spLocks noGrp="1"/>
          </p:cNvSpPr>
          <p:nvPr>
            <p:ph type="title"/>
          </p:nvPr>
        </p:nvSpPr>
        <p:spPr/>
        <p:txBody>
          <a:bodyPr/>
          <a:lstStyle/>
          <a:p>
            <a:r>
              <a:rPr lang="en-US" dirty="0"/>
              <a:t>Exploratory Data Analysis (Cont.)</a:t>
            </a:r>
          </a:p>
        </p:txBody>
      </p:sp>
      <p:pic>
        <p:nvPicPr>
          <p:cNvPr id="4" name="Content Placeholder 3">
            <a:extLst>
              <a:ext uri="{FF2B5EF4-FFF2-40B4-BE49-F238E27FC236}">
                <a16:creationId xmlns:a16="http://schemas.microsoft.com/office/drawing/2014/main" id="{DAF3FFDE-B15A-E94E-B51D-CBA91B5081AB}"/>
              </a:ext>
            </a:extLst>
          </p:cNvPr>
          <p:cNvPicPr>
            <a:picLocks noGrp="1" noChangeAspect="1"/>
          </p:cNvPicPr>
          <p:nvPr>
            <p:ph idx="1"/>
          </p:nvPr>
        </p:nvPicPr>
        <p:blipFill>
          <a:blip r:embed="rId3"/>
          <a:stretch>
            <a:fillRect/>
          </a:stretch>
        </p:blipFill>
        <p:spPr>
          <a:xfrm>
            <a:off x="3644900" y="1016000"/>
            <a:ext cx="7581900" cy="5054600"/>
          </a:xfrm>
          <a:prstGeom prst="rect">
            <a:avLst/>
          </a:prstGeom>
        </p:spPr>
      </p:pic>
      <p:sp>
        <p:nvSpPr>
          <p:cNvPr id="6" name="TextBox 5">
            <a:extLst>
              <a:ext uri="{FF2B5EF4-FFF2-40B4-BE49-F238E27FC236}">
                <a16:creationId xmlns:a16="http://schemas.microsoft.com/office/drawing/2014/main" id="{5276F77B-178E-A14A-A7EC-CFC2A299F373}"/>
              </a:ext>
            </a:extLst>
          </p:cNvPr>
          <p:cNvSpPr txBox="1"/>
          <p:nvPr/>
        </p:nvSpPr>
        <p:spPr>
          <a:xfrm>
            <a:off x="4927600" y="469900"/>
            <a:ext cx="4940300" cy="738664"/>
          </a:xfrm>
          <a:prstGeom prst="rect">
            <a:avLst/>
          </a:prstGeom>
          <a:noFill/>
        </p:spPr>
        <p:txBody>
          <a:bodyPr wrap="square" rtlCol="0">
            <a:spAutoFit/>
          </a:bodyPr>
          <a:lstStyle/>
          <a:p>
            <a:pPr algn="ctr"/>
            <a:r>
              <a:rPr lang="en-US" sz="2400" b="1" dirty="0"/>
              <a:t>Histogram of DataFrame Attributes</a:t>
            </a:r>
          </a:p>
          <a:p>
            <a:endParaRPr lang="en-US" dirty="0"/>
          </a:p>
        </p:txBody>
      </p:sp>
    </p:spTree>
    <p:extLst>
      <p:ext uri="{BB962C8B-B14F-4D97-AF65-F5344CB8AC3E}">
        <p14:creationId xmlns:p14="http://schemas.microsoft.com/office/powerpoint/2010/main" val="733945079"/>
      </p:ext>
    </p:extLst>
  </p:cSld>
  <p:clrMapOvr>
    <a:masterClrMapping/>
  </p:clrMapOvr>
  <mc:AlternateContent xmlns:mc="http://schemas.openxmlformats.org/markup-compatibility/2006">
    <mc:Choice xmlns:p14="http://schemas.microsoft.com/office/powerpoint/2010/main" Requires="p14">
      <p:transition spd="slow" p14:dur="2000" advTm="12401"/>
    </mc:Choice>
    <mc:Fallback>
      <p:transition spd="slow" advTm="1240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F8185-8611-864A-A228-6C97FD3B7FD1}"/>
              </a:ext>
            </a:extLst>
          </p:cNvPr>
          <p:cNvSpPr>
            <a:spLocks noGrp="1"/>
          </p:cNvSpPr>
          <p:nvPr>
            <p:ph type="title"/>
          </p:nvPr>
        </p:nvSpPr>
        <p:spPr/>
        <p:txBody>
          <a:bodyPr/>
          <a:lstStyle/>
          <a:p>
            <a:r>
              <a:rPr lang="en-US" dirty="0"/>
              <a:t>Exploratory Data Analysis (Cont.)</a:t>
            </a:r>
          </a:p>
        </p:txBody>
      </p:sp>
      <p:pic>
        <p:nvPicPr>
          <p:cNvPr id="4" name="Content Placeholder 3">
            <a:extLst>
              <a:ext uri="{FF2B5EF4-FFF2-40B4-BE49-F238E27FC236}">
                <a16:creationId xmlns:a16="http://schemas.microsoft.com/office/drawing/2014/main" id="{E7F73033-9CBB-F645-9E9E-7E0F93DE5154}"/>
              </a:ext>
            </a:extLst>
          </p:cNvPr>
          <p:cNvPicPr>
            <a:picLocks noGrp="1" noChangeAspect="1"/>
          </p:cNvPicPr>
          <p:nvPr>
            <p:ph idx="1"/>
          </p:nvPr>
        </p:nvPicPr>
        <p:blipFill>
          <a:blip r:embed="rId3"/>
          <a:stretch>
            <a:fillRect/>
          </a:stretch>
        </p:blipFill>
        <p:spPr>
          <a:xfrm>
            <a:off x="3606800" y="1123836"/>
            <a:ext cx="7835900" cy="4959464"/>
          </a:xfrm>
          <a:prstGeom prst="rect">
            <a:avLst/>
          </a:prstGeom>
        </p:spPr>
      </p:pic>
      <p:sp>
        <p:nvSpPr>
          <p:cNvPr id="5" name="TextBox 4">
            <a:extLst>
              <a:ext uri="{FF2B5EF4-FFF2-40B4-BE49-F238E27FC236}">
                <a16:creationId xmlns:a16="http://schemas.microsoft.com/office/drawing/2014/main" id="{7CCABCE5-C1CC-7F47-882B-CD7C565A0B15}"/>
              </a:ext>
            </a:extLst>
          </p:cNvPr>
          <p:cNvSpPr txBox="1"/>
          <p:nvPr/>
        </p:nvSpPr>
        <p:spPr>
          <a:xfrm>
            <a:off x="4940300" y="609600"/>
            <a:ext cx="4737100" cy="461665"/>
          </a:xfrm>
          <a:prstGeom prst="rect">
            <a:avLst/>
          </a:prstGeom>
          <a:noFill/>
        </p:spPr>
        <p:txBody>
          <a:bodyPr wrap="square" rtlCol="0">
            <a:spAutoFit/>
          </a:bodyPr>
          <a:lstStyle/>
          <a:p>
            <a:pPr algn="ctr"/>
            <a:r>
              <a:rPr lang="en-US" sz="2400" b="1" dirty="0"/>
              <a:t>Distribution Plot of Sale Prices</a:t>
            </a:r>
          </a:p>
        </p:txBody>
      </p:sp>
    </p:spTree>
    <p:extLst>
      <p:ext uri="{BB962C8B-B14F-4D97-AF65-F5344CB8AC3E}">
        <p14:creationId xmlns:p14="http://schemas.microsoft.com/office/powerpoint/2010/main" val="3365266094"/>
      </p:ext>
    </p:extLst>
  </p:cSld>
  <p:clrMapOvr>
    <a:masterClrMapping/>
  </p:clrMapOvr>
  <mc:AlternateContent xmlns:mc="http://schemas.openxmlformats.org/markup-compatibility/2006">
    <mc:Choice xmlns:p14="http://schemas.microsoft.com/office/powerpoint/2010/main" Requires="p14">
      <p:transition spd="slow" p14:dur="2000" advTm="17589"/>
    </mc:Choice>
    <mc:Fallback>
      <p:transition spd="slow" advTm="17589"/>
    </mc:Fallback>
  </mc:AlternateContent>
</p:sld>
</file>

<file path=ppt/theme/theme1.xml><?xml version="1.0" encoding="utf-8"?>
<a:theme xmlns:a="http://schemas.openxmlformats.org/drawingml/2006/main" name="Frame">
  <a:themeElements>
    <a:clrScheme name="Frame">
      <a:dk1>
        <a:sysClr val="windowText" lastClr="000000"/>
      </a:dk1>
      <a:lt1>
        <a:sysClr val="window" lastClr="FFFFFF"/>
      </a:lt1>
      <a:dk2>
        <a:srgbClr val="4A3F38"/>
      </a:dk2>
      <a:lt2>
        <a:srgbClr val="EEEDCB"/>
      </a:lt2>
      <a:accent1>
        <a:srgbClr val="818E9F"/>
      </a:accent1>
      <a:accent2>
        <a:srgbClr val="D26400"/>
      </a:accent2>
      <a:accent3>
        <a:srgbClr val="C3BA45"/>
      </a:accent3>
      <a:accent4>
        <a:srgbClr val="8A8552"/>
      </a:accent4>
      <a:accent5>
        <a:srgbClr val="F3B843"/>
      </a:accent5>
      <a:accent6>
        <a:srgbClr val="786C71"/>
      </a:accent6>
      <a:hlink>
        <a:srgbClr val="46A7CA"/>
      </a:hlink>
      <a:folHlink>
        <a:srgbClr val="B2B2B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9935E573-C197-41A8-BCA1-5D5F62C560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{7234CEDB-EABA-514C-9DC8-932735C9A2E7}tf10001124</Template>
  <TotalTime>478</TotalTime>
  <Words>1726</Words>
  <Application>Microsoft Macintosh PowerPoint</Application>
  <PresentationFormat>Widescreen</PresentationFormat>
  <Paragraphs>175</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Corbel</vt:lpstr>
      <vt:lpstr>Times New Roman</vt:lpstr>
      <vt:lpstr>Wingdings 2</vt:lpstr>
      <vt:lpstr>Frame</vt:lpstr>
      <vt:lpstr>House Price Prediction</vt:lpstr>
      <vt:lpstr>Table of Contents</vt:lpstr>
      <vt:lpstr>Problem Statement</vt:lpstr>
      <vt:lpstr>Intended Audience and Importance </vt:lpstr>
      <vt:lpstr>Dataset Details</vt:lpstr>
      <vt:lpstr>Data Preparation</vt:lpstr>
      <vt:lpstr>Exploratory Data Analysis </vt:lpstr>
      <vt:lpstr>Exploratory Data Analysis (Cont.)</vt:lpstr>
      <vt:lpstr>Exploratory Data Analysis (Cont.)</vt:lpstr>
      <vt:lpstr>Split Data for Modeling </vt:lpstr>
      <vt:lpstr>Modeling and Evaluations </vt:lpstr>
      <vt:lpstr>Modeling and Evaluations (Cont.)</vt:lpstr>
      <vt:lpstr>Lessons Learned</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dc:title>
  <dc:creator>keiuntae smith</dc:creator>
  <cp:lastModifiedBy>keiuntae smith</cp:lastModifiedBy>
  <cp:revision>19</cp:revision>
  <dcterms:created xsi:type="dcterms:W3CDTF">2022-08-10T15:48:13Z</dcterms:created>
  <dcterms:modified xsi:type="dcterms:W3CDTF">2022-08-12T02:59:53Z</dcterms:modified>
</cp:coreProperties>
</file>